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 id="282" r:id="rId18"/>
    <p:sldId id="283" r:id="rId19"/>
    <p:sldId id="271" r:id="rId20"/>
    <p:sldId id="272" r:id="rId21"/>
    <p:sldId id="273" r:id="rId22"/>
    <p:sldId id="274" r:id="rId23"/>
    <p:sldId id="275" r:id="rId24"/>
    <p:sldId id="276" r:id="rId25"/>
    <p:sldId id="277" r:id="rId26"/>
    <p:sldId id="278" r:id="rId27"/>
    <p:sldId id="279" r:id="rId28"/>
    <p:sldId id="280"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4.xml"/><Relationship Id="rId7" Type="http://schemas.openxmlformats.org/officeDocument/2006/relationships/image" Target="../media/image25.png"/><Relationship Id="rId6" Type="http://schemas.openxmlformats.org/officeDocument/2006/relationships/image" Target="../media/image24.wmf"/><Relationship Id="rId5" Type="http://schemas.openxmlformats.org/officeDocument/2006/relationships/oleObject" Target="../embeddings/oleObject3.bin"/><Relationship Id="rId4" Type="http://schemas.openxmlformats.org/officeDocument/2006/relationships/image" Target="../media/image23.wmf"/><Relationship Id="rId3" Type="http://schemas.openxmlformats.org/officeDocument/2006/relationships/oleObject" Target="../embeddings/oleObject2.bin"/><Relationship Id="rId2" Type="http://schemas.openxmlformats.org/officeDocument/2006/relationships/image" Target="../media/image22.wmf"/><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altLang="en-US" b="1" dirty="0"/>
              <a:t>Distributed Message Queue</a:t>
            </a:r>
            <a:endParaRPr lang="en-IN" altLang="en-US" b="1"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5875" y="-4445"/>
            <a:ext cx="12174220" cy="6848475"/>
          </a:xfrm>
          <a:prstGeom prst="rect">
            <a:avLst/>
          </a:prstGeom>
        </p:spPr>
      </p:pic>
      <p:pic>
        <p:nvPicPr>
          <p:cNvPr id="3" name="Content Placeholder 2"/>
          <p:cNvPicPr>
            <a:picLocks noChangeAspect="1"/>
          </p:cNvPicPr>
          <p:nvPr>
            <p:ph sz="half" idx="2"/>
          </p:nvPr>
        </p:nvPicPr>
        <p:blipFill>
          <a:blip r:embed="rId2"/>
          <a:stretch>
            <a:fillRect/>
          </a:stretch>
        </p:blipFill>
        <p:spPr>
          <a:xfrm>
            <a:off x="7517765" y="365125"/>
            <a:ext cx="4352290" cy="2641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080" y="-24765"/>
            <a:ext cx="12179935" cy="6851650"/>
          </a:xfrm>
          <a:prstGeom prst="rect">
            <a:avLst/>
          </a:prstGeom>
        </p:spPr>
      </p:pic>
      <p:pic>
        <p:nvPicPr>
          <p:cNvPr id="3" name="Content Placeholder 2"/>
          <p:cNvPicPr>
            <a:picLocks noChangeAspect="1"/>
          </p:cNvPicPr>
          <p:nvPr>
            <p:ph sz="half" idx="2"/>
          </p:nvPr>
        </p:nvPicPr>
        <p:blipFill>
          <a:blip r:embed="rId2"/>
          <a:stretch>
            <a:fillRect/>
          </a:stretch>
        </p:blipFill>
        <p:spPr>
          <a:xfrm>
            <a:off x="7517765" y="365125"/>
            <a:ext cx="4352290" cy="2641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5080" y="5715"/>
            <a:ext cx="12174855" cy="6849745"/>
          </a:xfrm>
          <a:prstGeom prst="rect">
            <a:avLst/>
          </a:prstGeom>
        </p:spPr>
      </p:pic>
      <p:pic>
        <p:nvPicPr>
          <p:cNvPr id="3" name="Content Placeholder 2"/>
          <p:cNvPicPr>
            <a:picLocks noChangeAspect="1"/>
          </p:cNvPicPr>
          <p:nvPr>
            <p:ph sz="half" idx="2"/>
          </p:nvPr>
        </p:nvPicPr>
        <p:blipFill>
          <a:blip r:embed="rId2"/>
          <a:stretch>
            <a:fillRect/>
          </a:stretch>
        </p:blipFill>
        <p:spPr>
          <a:xfrm>
            <a:off x="7517765" y="365125"/>
            <a:ext cx="4352290" cy="2641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5400" y="-17145"/>
            <a:ext cx="12209780" cy="6868795"/>
          </a:xfrm>
          <a:prstGeom prst="rect">
            <a:avLst/>
          </a:prstGeom>
        </p:spPr>
      </p:pic>
      <p:pic>
        <p:nvPicPr>
          <p:cNvPr id="3" name="Content Placeholder 2"/>
          <p:cNvPicPr>
            <a:picLocks noChangeAspect="1"/>
          </p:cNvPicPr>
          <p:nvPr>
            <p:ph sz="half" idx="2"/>
          </p:nvPr>
        </p:nvPicPr>
        <p:blipFill>
          <a:blip r:embed="rId2"/>
          <a:stretch>
            <a:fillRect/>
          </a:stretch>
        </p:blipFill>
        <p:spPr>
          <a:xfrm>
            <a:off x="7517765" y="365125"/>
            <a:ext cx="4352290" cy="2641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4765" y="-14605"/>
            <a:ext cx="12237085" cy="6884035"/>
          </a:xfrm>
          <a:prstGeom prst="rect">
            <a:avLst/>
          </a:prstGeom>
        </p:spPr>
      </p:pic>
      <p:pic>
        <p:nvPicPr>
          <p:cNvPr id="3" name="Content Placeholder 2"/>
          <p:cNvPicPr>
            <a:picLocks noChangeAspect="1"/>
          </p:cNvPicPr>
          <p:nvPr>
            <p:ph sz="half" idx="2"/>
          </p:nvPr>
        </p:nvPicPr>
        <p:blipFill>
          <a:blip r:embed="rId2"/>
          <a:stretch>
            <a:fillRect/>
          </a:stretch>
        </p:blipFill>
        <p:spPr>
          <a:xfrm>
            <a:off x="7517765" y="365125"/>
            <a:ext cx="4352290" cy="2641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4925" y="-17145"/>
            <a:ext cx="12210415" cy="6868795"/>
          </a:xfrm>
          <a:prstGeom prst="rect">
            <a:avLst/>
          </a:prstGeom>
        </p:spPr>
      </p:pic>
      <p:pic>
        <p:nvPicPr>
          <p:cNvPr id="3" name="Content Placeholder 2"/>
          <p:cNvPicPr>
            <a:picLocks noChangeAspect="1"/>
          </p:cNvPicPr>
          <p:nvPr>
            <p:ph sz="half" idx="2"/>
          </p:nvPr>
        </p:nvPicPr>
        <p:blipFill>
          <a:blip r:embed="rId2"/>
          <a:stretch>
            <a:fillRect/>
          </a:stretch>
        </p:blipFill>
        <p:spPr>
          <a:xfrm>
            <a:off x="7517765" y="365125"/>
            <a:ext cx="4352290" cy="2641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endParaRPr lang="en-US"/>
          </a:p>
        </p:txBody>
      </p:sp>
      <p:pic>
        <p:nvPicPr>
          <p:cNvPr id="4" name="Content Placeholder 3"/>
          <p:cNvPicPr>
            <a:picLocks noChangeAspect="1"/>
          </p:cNvPicPr>
          <p:nvPr>
            <p:ph sz="half" idx="1"/>
          </p:nvPr>
        </p:nvPicPr>
        <p:blipFill>
          <a:blip r:embed="rId1"/>
          <a:stretch>
            <a:fillRect/>
          </a:stretch>
        </p:blipFill>
        <p:spPr>
          <a:xfrm>
            <a:off x="838200" y="2543810"/>
            <a:ext cx="5181600" cy="2914650"/>
          </a:xfrm>
          <a:prstGeom prst="rect">
            <a:avLst/>
          </a:prstGeom>
        </p:spPr>
      </p:pic>
      <p:pic>
        <p:nvPicPr>
          <p:cNvPr id="5" name="Content Placeholder 4"/>
          <p:cNvPicPr>
            <a:picLocks noChangeAspect="1"/>
          </p:cNvPicPr>
          <p:nvPr>
            <p:ph sz="half" idx="2"/>
          </p:nvPr>
        </p:nvPicPr>
        <p:blipFill>
          <a:blip r:embed="rId1"/>
          <a:stretch>
            <a:fillRect/>
          </a:stretch>
        </p:blipFill>
        <p:spPr>
          <a:xfrm>
            <a:off x="6172200" y="2543810"/>
            <a:ext cx="5181600" cy="2914650"/>
          </a:xfrm>
          <a:prstGeom prst="rect">
            <a:avLst/>
          </a:prstGeom>
        </p:spPr>
      </p:pic>
      <p:pic>
        <p:nvPicPr>
          <p:cNvPr id="7" name="Picture 6"/>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838200" y="429260"/>
            <a:ext cx="10610215" cy="5748020"/>
          </a:xfrm>
        </p:spPr>
        <p:txBody>
          <a:bodyPr>
            <a:normAutofit fontScale="90000" lnSpcReduction="20000"/>
          </a:bodyPr>
          <a:p>
            <a:r>
              <a:rPr lang="en-IN" altLang="en-US" b="1"/>
              <a:t>Reverse Proxy - </a:t>
            </a:r>
            <a:r>
              <a:rPr lang="en-IN" altLang="en-US"/>
              <a:t>A light weight server responsible for</a:t>
            </a:r>
            <a:endParaRPr lang="en-IN" altLang="en-US"/>
          </a:p>
          <a:p>
            <a:pPr lvl="1"/>
            <a:r>
              <a:rPr lang="en-IN" altLang="en-US"/>
              <a:t>SSL termination</a:t>
            </a:r>
            <a:endParaRPr lang="en-IN" altLang="en-US"/>
          </a:p>
          <a:p>
            <a:pPr lvl="1"/>
            <a:r>
              <a:rPr lang="en-IN" altLang="en-US"/>
              <a:t>Requests are decrypted and sent to internal services. Responses are encrypted and sent to clients.</a:t>
            </a:r>
            <a:endParaRPr lang="en-IN" altLang="en-US"/>
          </a:p>
          <a:p>
            <a:pPr lvl="1"/>
            <a:r>
              <a:rPr lang="en-IN" altLang="en-US"/>
              <a:t>Responsible for response compression. It helps to reduce the bandwidth</a:t>
            </a:r>
            <a:endParaRPr lang="en-IN" altLang="en-US"/>
          </a:p>
          <a:p>
            <a:pPr lvl="0"/>
            <a:r>
              <a:rPr lang="en-IN" altLang="en-US" sz="2800" b="1"/>
              <a:t>Frontend Service - </a:t>
            </a:r>
            <a:endParaRPr lang="en-IN" altLang="en-US" sz="2800" b="1"/>
          </a:p>
          <a:p>
            <a:pPr lvl="1"/>
            <a:r>
              <a:rPr lang="en-IN" altLang="en-US" sz="2400"/>
              <a:t>Reverse proxy passes the request to frontend service.</a:t>
            </a:r>
            <a:endParaRPr lang="en-IN" altLang="en-US" sz="2400"/>
          </a:p>
          <a:p>
            <a:pPr lvl="1"/>
            <a:r>
              <a:rPr lang="en-IN" altLang="en-US" sz="2400"/>
              <a:t>Front end service calls the metadata service to get the queue information.</a:t>
            </a:r>
            <a:endParaRPr lang="en-IN" altLang="en-US" sz="2400"/>
          </a:p>
          <a:p>
            <a:pPr lvl="1"/>
            <a:r>
              <a:rPr lang="en-IN" altLang="en-US" sz="2400"/>
              <a:t>To reduce the number of calls made to MS, FS can use a cache. </a:t>
            </a:r>
            <a:endParaRPr lang="en-IN" altLang="en-US" sz="2400"/>
          </a:p>
          <a:p>
            <a:pPr lvl="1"/>
            <a:r>
              <a:rPr lang="en-IN" altLang="en-US"/>
              <a:t>Cache can be Google guava or our own implementation.</a:t>
            </a:r>
            <a:endParaRPr lang="en-IN" altLang="en-US"/>
          </a:p>
          <a:p>
            <a:pPr lvl="0"/>
            <a:r>
              <a:rPr lang="en-IN" altLang="en-US" sz="2800" b="1"/>
              <a:t>Local Disk - </a:t>
            </a:r>
            <a:r>
              <a:rPr lang="en-IN" altLang="en-US" sz="2800"/>
              <a:t> FS writes bunch of different logs into the local disk. Info related  to</a:t>
            </a:r>
            <a:endParaRPr lang="en-IN" altLang="en-US" sz="2800"/>
          </a:p>
          <a:p>
            <a:pPr lvl="1"/>
            <a:r>
              <a:rPr lang="en-IN" altLang="en-US" sz="2400"/>
              <a:t>Service health</a:t>
            </a:r>
            <a:endParaRPr lang="en-IN" altLang="en-US" sz="2400"/>
          </a:p>
          <a:p>
            <a:pPr lvl="1"/>
            <a:r>
              <a:rPr lang="en-IN" altLang="en-US" sz="2400"/>
              <a:t>Metrics such as number of requests, faults</a:t>
            </a:r>
            <a:endParaRPr lang="en-IN" altLang="en-US" sz="2400"/>
          </a:p>
          <a:p>
            <a:pPr lvl="1"/>
            <a:r>
              <a:rPr lang="en-IN" altLang="en-US" sz="2400"/>
              <a:t>Audit logs like who and when made requests.</a:t>
            </a:r>
            <a:endParaRPr lang="en-IN" altLang="en-US" sz="2400"/>
          </a:p>
          <a:p>
            <a:pPr marL="457200" lvl="1" indent="0">
              <a:buNone/>
            </a:pPr>
            <a:endParaRPr lang="en-IN" altLang="en-US" sz="2400"/>
          </a:p>
          <a:p>
            <a:pPr lvl="0" algn="just"/>
            <a:r>
              <a:rPr lang="en-IN" altLang="en-US" sz="2800"/>
              <a:t>Note : FS only writes log data. But the actual log data processing is done and managed by other components called agents. Agents are responsible to process the logs and transfer them to other systems.</a:t>
            </a:r>
            <a:endParaRPr lang="en-IN" altLang="en-US"/>
          </a:p>
          <a:p>
            <a:pPr lvl="1"/>
            <a:endParaRPr lang="en-I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3655" y="-23495"/>
            <a:ext cx="12218670" cy="6873875"/>
          </a:xfrm>
          <a:prstGeom prst="rect">
            <a:avLst/>
          </a:prstGeom>
        </p:spPr>
      </p:pic>
      <p:sp>
        <p:nvSpPr>
          <p:cNvPr id="5" name="Text Box 4"/>
          <p:cNvSpPr txBox="1"/>
          <p:nvPr/>
        </p:nvSpPr>
        <p:spPr>
          <a:xfrm>
            <a:off x="703580" y="471170"/>
            <a:ext cx="9109710" cy="368300"/>
          </a:xfrm>
          <a:prstGeom prst="rect">
            <a:avLst/>
          </a:prstGeom>
          <a:noFill/>
        </p:spPr>
        <p:txBody>
          <a:bodyPr wrap="square" rtlCol="0">
            <a:spAutoFit/>
          </a:bodyPr>
          <a:p>
            <a:r>
              <a:rPr lang="en-IN" altLang="en-US" b="1"/>
              <a:t>It stores info about queues. Every time a queue is created, we store info about it in database.</a:t>
            </a:r>
            <a:endParaRPr lang="en-IN" altLang="en-US" b="1"/>
          </a:p>
        </p:txBody>
      </p:sp>
      <p:sp>
        <p:nvSpPr>
          <p:cNvPr id="6" name="Text Box 5"/>
          <p:cNvSpPr txBox="1"/>
          <p:nvPr/>
        </p:nvSpPr>
        <p:spPr>
          <a:xfrm>
            <a:off x="3388995" y="1054100"/>
            <a:ext cx="7651750" cy="368300"/>
          </a:xfrm>
          <a:prstGeom prst="rect">
            <a:avLst/>
          </a:prstGeom>
          <a:noFill/>
        </p:spPr>
        <p:txBody>
          <a:bodyPr wrap="square" rtlCol="0">
            <a:spAutoFit/>
          </a:bodyPr>
          <a:p>
            <a:r>
              <a:rPr lang="en-IN" altLang="en-US"/>
              <a:t>as we read very time a msg arrives and write when a new queue is created.</a:t>
            </a:r>
            <a:endParaRPr lang="en-I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555625"/>
            <a:ext cx="10515600" cy="5621655"/>
          </a:xfrm>
        </p:spPr>
        <p:txBody>
          <a:bodyPr>
            <a:normAutofit lnSpcReduction="10000"/>
          </a:bodyPr>
          <a:p>
            <a:r>
              <a:rPr lang="en-IN" altLang="en-US"/>
              <a:t>Where and how do we store messages?</a:t>
            </a:r>
            <a:endParaRPr lang="en-IN" altLang="en-US"/>
          </a:p>
          <a:p>
            <a:pPr lvl="1"/>
            <a:r>
              <a:rPr lang="en-IN" altLang="en-US"/>
              <a:t>Is database an option? Yes it is but not the best one. Because we want a system with high throughput (the amount of material or items passing through a system or process). If we keep a db then the problem changes to designing a db with high throughput.</a:t>
            </a:r>
            <a:endParaRPr lang="en-IN" altLang="en-US"/>
          </a:p>
          <a:p>
            <a:pPr lvl="1"/>
            <a:r>
              <a:rPr lang="en-IN" altLang="en-US"/>
              <a:t>Is memory an option? Yes.</a:t>
            </a:r>
            <a:endParaRPr lang="en-IN" altLang="en-US"/>
          </a:p>
          <a:p>
            <a:pPr lvl="1"/>
            <a:r>
              <a:rPr lang="en-IN" altLang="en-US"/>
              <a:t>Is local storage like file system a good option? Yes.</a:t>
            </a:r>
            <a:endParaRPr lang="en-IN" altLang="en-US"/>
          </a:p>
          <a:p>
            <a:pPr lvl="0"/>
            <a:r>
              <a:rPr lang="en-IN" altLang="en-US" sz="2800"/>
              <a:t>How do we replicate data?</a:t>
            </a:r>
            <a:endParaRPr lang="en-IN" altLang="en-US" sz="2800"/>
          </a:p>
          <a:p>
            <a:pPr lvl="1"/>
            <a:r>
              <a:rPr lang="en-IN" altLang="en-US" sz="2400"/>
              <a:t>Replicate within a group of hosts.</a:t>
            </a:r>
            <a:endParaRPr lang="en-IN" altLang="en-US" sz="2400"/>
          </a:p>
          <a:p>
            <a:pPr lvl="0"/>
            <a:r>
              <a:rPr lang="en-IN" altLang="en-US" sz="2800"/>
              <a:t>How does FrontEnd select a backend host to send / retrieve data.</a:t>
            </a:r>
            <a:endParaRPr lang="en-IN" altLang="en-US" sz="2800"/>
          </a:p>
          <a:p>
            <a:pPr lvl="1"/>
            <a:r>
              <a:rPr lang="en-IN" altLang="en-US" sz="2400"/>
              <a:t>Using Metadata Service</a:t>
            </a:r>
            <a:endParaRPr lang="en-IN" altLang="en-US"/>
          </a:p>
          <a:p>
            <a:pPr lvl="0"/>
            <a:endParaRPr lang="en-I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3655" y="-3810"/>
            <a:ext cx="12248515" cy="68903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838200" y="388620"/>
            <a:ext cx="9554845" cy="5788660"/>
          </a:xfrm>
        </p:spPr>
        <p:txBody>
          <a:bodyPr>
            <a:normAutofit lnSpcReduction="20000"/>
          </a:bodyPr>
          <a:p>
            <a:endParaRPr lang="en-US"/>
          </a:p>
          <a:p>
            <a:endParaRPr lang="en-US"/>
          </a:p>
          <a:p>
            <a:endParaRPr lang="en-US"/>
          </a:p>
          <a:p>
            <a:endParaRPr lang="en-US"/>
          </a:p>
          <a:p>
            <a:endParaRPr lang="en-US"/>
          </a:p>
          <a:p>
            <a:endParaRPr lang="en-US"/>
          </a:p>
          <a:p>
            <a:r>
              <a:rPr lang="en-IN" altLang="en-US"/>
              <a:t>Each queue has a separate cluster </a:t>
            </a:r>
            <a:endParaRPr lang="en-IN" altLang="en-US"/>
          </a:p>
          <a:p>
            <a:pPr marL="0" indent="0">
              <a:buNone/>
            </a:pPr>
            <a:r>
              <a:rPr lang="en-IN" altLang="en-US"/>
              <a:t>   of hosts. This info is stored in MS.</a:t>
            </a:r>
            <a:endParaRPr lang="en-IN" altLang="en-US"/>
          </a:p>
          <a:p>
            <a:r>
              <a:rPr lang="en-IN" altLang="en-US"/>
              <a:t>Message comes to a FS.</a:t>
            </a:r>
            <a:endParaRPr lang="en-IN" altLang="en-US"/>
          </a:p>
          <a:p>
            <a:r>
              <a:rPr lang="en-IN" altLang="en-US"/>
              <a:t>FS consults with MS to select a </a:t>
            </a:r>
            <a:endParaRPr lang="en-IN" altLang="en-US"/>
          </a:p>
          <a:p>
            <a:pPr marL="0" indent="0">
              <a:buNone/>
            </a:pPr>
            <a:r>
              <a:rPr lang="en-IN" altLang="en-US"/>
              <a:t>   backend host for this queue_id.</a:t>
            </a:r>
            <a:endParaRPr lang="en-IN" altLang="en-US"/>
          </a:p>
          <a:p>
            <a:r>
              <a:rPr lang="en-IN" altLang="en-US"/>
              <a:t>Message is sent to a selected </a:t>
            </a:r>
            <a:endParaRPr lang="en-IN" altLang="en-US"/>
          </a:p>
          <a:p>
            <a:pPr marL="0" indent="0">
              <a:buNone/>
            </a:pPr>
            <a:r>
              <a:rPr lang="en-IN" altLang="en-US"/>
              <a:t>   backend host and data is replicated.</a:t>
            </a:r>
            <a:endParaRPr lang="en-IN" altLang="en-US"/>
          </a:p>
        </p:txBody>
      </p:sp>
      <p:pic>
        <p:nvPicPr>
          <p:cNvPr id="4" name="Content Placeholder 3"/>
          <p:cNvPicPr>
            <a:picLocks noChangeAspect="1"/>
          </p:cNvPicPr>
          <p:nvPr>
            <p:ph sz="half" idx="2"/>
          </p:nvPr>
        </p:nvPicPr>
        <p:blipFill>
          <a:blip r:embed="rId1"/>
          <a:srcRect l="22684" t="49695" r="58885" b="11699"/>
          <a:stretch>
            <a:fillRect/>
          </a:stretch>
        </p:blipFill>
        <p:spPr>
          <a:xfrm>
            <a:off x="838200" y="388620"/>
            <a:ext cx="2141220" cy="2522855"/>
          </a:xfrm>
          <a:prstGeom prst="rect">
            <a:avLst/>
          </a:prstGeom>
        </p:spPr>
      </p:pic>
      <p:pic>
        <p:nvPicPr>
          <p:cNvPr id="7" name="Content Placeholder 5"/>
          <p:cNvPicPr>
            <a:picLocks noChangeAspect="1"/>
          </p:cNvPicPr>
          <p:nvPr/>
        </p:nvPicPr>
        <p:blipFill>
          <a:blip r:embed="rId2"/>
          <a:srcRect l="22574" t="49673" r="22892" b="6166"/>
          <a:stretch>
            <a:fillRect/>
          </a:stretch>
        </p:blipFill>
        <p:spPr>
          <a:xfrm>
            <a:off x="6263005" y="388620"/>
            <a:ext cx="5800725" cy="2642870"/>
          </a:xfrm>
          <a:prstGeom prst="rect">
            <a:avLst/>
          </a:prstGeom>
        </p:spPr>
      </p:pic>
      <p:pic>
        <p:nvPicPr>
          <p:cNvPr id="10" name="Content Placeholder 9"/>
          <p:cNvPicPr>
            <a:picLocks noChangeAspect="1"/>
          </p:cNvPicPr>
          <p:nvPr/>
        </p:nvPicPr>
        <p:blipFill>
          <a:blip r:embed="rId3"/>
          <a:srcRect l="22568" t="50253" r="23144" b="7854"/>
          <a:stretch>
            <a:fillRect/>
          </a:stretch>
        </p:blipFill>
        <p:spPr>
          <a:xfrm>
            <a:off x="6343015" y="3423285"/>
            <a:ext cx="5640705" cy="24485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5" name="Content Placeholder 14"/>
          <p:cNvGraphicFramePr/>
          <p:nvPr>
            <p:ph sz="half" idx="1"/>
          </p:nvPr>
        </p:nvGraphicFramePr>
        <p:xfrm>
          <a:off x="4979988" y="317024"/>
          <a:ext cx="2230755" cy="349250"/>
        </p:xfrm>
        <a:graphic>
          <a:graphicData uri="http://schemas.openxmlformats.org/presentationml/2006/ole">
            <mc:AlternateContent xmlns:mc="http://schemas.openxmlformats.org/markup-compatibility/2006">
              <mc:Choice xmlns:v="urn:schemas-microsoft-com:vml" Requires="v">
                <p:oleObj spid="_x0000_s16" name="" r:id="rId1" imgW="2228850" imgH="349250" progId="Paint.Picture">
                  <p:embed/>
                </p:oleObj>
              </mc:Choice>
              <mc:Fallback>
                <p:oleObj name="" r:id="rId1" imgW="2228850" imgH="349250" progId="Paint.Picture">
                  <p:embed/>
                  <p:pic>
                    <p:nvPicPr>
                      <p:cNvPr id="0" name="Picture 15"/>
                      <p:cNvPicPr/>
                      <p:nvPr/>
                    </p:nvPicPr>
                    <p:blipFill>
                      <a:blip r:embed="rId2"/>
                      <a:stretch>
                        <a:fillRect/>
                      </a:stretch>
                    </p:blipFill>
                    <p:spPr>
                      <a:xfrm>
                        <a:off x="4979988" y="317024"/>
                        <a:ext cx="2230755" cy="349250"/>
                      </a:xfrm>
                      <a:prstGeom prst="rect">
                        <a:avLst/>
                      </a:prstGeom>
                    </p:spPr>
                  </p:pic>
                </p:oleObj>
              </mc:Fallback>
            </mc:AlternateContent>
          </a:graphicData>
        </a:graphic>
      </p:graphicFrame>
      <p:graphicFrame>
        <p:nvGraphicFramePr>
          <p:cNvPr id="18" name="Content Placeholder 17"/>
          <p:cNvGraphicFramePr/>
          <p:nvPr>
            <p:ph sz="half" idx="2"/>
          </p:nvPr>
        </p:nvGraphicFramePr>
        <p:xfrm>
          <a:off x="219075" y="1684244"/>
          <a:ext cx="5181600" cy="2744341"/>
        </p:xfrm>
        <a:graphic>
          <a:graphicData uri="http://schemas.openxmlformats.org/presentationml/2006/ole">
            <mc:AlternateContent xmlns:mc="http://schemas.openxmlformats.org/markup-compatibility/2006">
              <mc:Choice xmlns:v="urn:schemas-microsoft-com:vml" Requires="v">
                <p:oleObj spid="_x0000_s19" name="" r:id="rId3" imgW="6102350" imgH="3232150" progId="Paint.Picture">
                  <p:embed/>
                </p:oleObj>
              </mc:Choice>
              <mc:Fallback>
                <p:oleObj name="" r:id="rId3" imgW="6102350" imgH="3232150" progId="Paint.Picture">
                  <p:embed/>
                  <p:pic>
                    <p:nvPicPr>
                      <p:cNvPr id="0" name="Picture 18"/>
                      <p:cNvPicPr/>
                      <p:nvPr/>
                    </p:nvPicPr>
                    <p:blipFill>
                      <a:blip r:embed="rId4"/>
                      <a:stretch>
                        <a:fillRect/>
                      </a:stretch>
                    </p:blipFill>
                    <p:spPr>
                      <a:xfrm>
                        <a:off x="219075" y="1684244"/>
                        <a:ext cx="5181600" cy="2744341"/>
                      </a:xfrm>
                      <a:prstGeom prst="rect">
                        <a:avLst/>
                      </a:prstGeom>
                    </p:spPr>
                  </p:pic>
                </p:oleObj>
              </mc:Fallback>
            </mc:AlternateContent>
          </a:graphicData>
        </a:graphic>
      </p:graphicFrame>
      <p:graphicFrame>
        <p:nvGraphicFramePr>
          <p:cNvPr id="21" name="Object 20"/>
          <p:cNvGraphicFramePr/>
          <p:nvPr/>
        </p:nvGraphicFramePr>
        <p:xfrm>
          <a:off x="4503420" y="812165"/>
          <a:ext cx="3183890" cy="285750"/>
        </p:xfrm>
        <a:graphic>
          <a:graphicData uri="http://schemas.openxmlformats.org/presentationml/2006/ole">
            <mc:AlternateContent xmlns:mc="http://schemas.openxmlformats.org/markup-compatibility/2006">
              <mc:Choice xmlns:v="urn:schemas-microsoft-com:vml" Requires="v">
                <p:oleObj spid="_x0000_s22" name="" r:id="rId5" imgW="3181350" imgH="285750" progId="Paint.Picture">
                  <p:embed/>
                </p:oleObj>
              </mc:Choice>
              <mc:Fallback>
                <p:oleObj name="" r:id="rId5" imgW="3181350" imgH="285750" progId="Paint.Picture">
                  <p:embed/>
                  <p:pic>
                    <p:nvPicPr>
                      <p:cNvPr id="0" name="Picture 21"/>
                      <p:cNvPicPr/>
                      <p:nvPr/>
                    </p:nvPicPr>
                    <p:blipFill>
                      <a:blip r:embed="rId6"/>
                      <a:stretch>
                        <a:fillRect/>
                      </a:stretch>
                    </p:blipFill>
                    <p:spPr>
                      <a:xfrm>
                        <a:off x="4503420" y="812165"/>
                        <a:ext cx="3183890" cy="285750"/>
                      </a:xfrm>
                      <a:prstGeom prst="rect">
                        <a:avLst/>
                      </a:prstGeom>
                    </p:spPr>
                  </p:pic>
                </p:oleObj>
              </mc:Fallback>
            </mc:AlternateContent>
          </a:graphicData>
        </a:graphic>
      </p:graphicFrame>
      <p:pic>
        <p:nvPicPr>
          <p:cNvPr id="23" name="Picture 22"/>
          <p:cNvPicPr>
            <a:picLocks noChangeAspect="1"/>
          </p:cNvPicPr>
          <p:nvPr/>
        </p:nvPicPr>
        <p:blipFill>
          <a:blip r:embed="rId7"/>
          <a:stretch>
            <a:fillRect/>
          </a:stretch>
        </p:blipFill>
        <p:spPr>
          <a:xfrm>
            <a:off x="0" y="0"/>
            <a:ext cx="12192000" cy="6858000"/>
          </a:xfrm>
          <a:prstGeom prst="rect">
            <a:avLst/>
          </a:prstGeom>
        </p:spPr>
      </p:pic>
      <p:sp>
        <p:nvSpPr>
          <p:cNvPr id="24" name="Text Box 23"/>
          <p:cNvSpPr txBox="1"/>
          <p:nvPr/>
        </p:nvSpPr>
        <p:spPr>
          <a:xfrm>
            <a:off x="3295015" y="4805680"/>
            <a:ext cx="6053455" cy="1476375"/>
          </a:xfrm>
          <a:prstGeom prst="rect">
            <a:avLst/>
          </a:prstGeom>
          <a:noFill/>
        </p:spPr>
        <p:txBody>
          <a:bodyPr wrap="square" rtlCol="0">
            <a:spAutoFit/>
          </a:bodyPr>
          <a:p>
            <a:r>
              <a:rPr lang="en-IN" altLang="en-US"/>
              <a:t>1. Message comes to FS. It consults MS to find the leader for   this queue. In this case B.</a:t>
            </a:r>
            <a:endParaRPr lang="en-IN" altLang="en-US"/>
          </a:p>
          <a:p>
            <a:r>
              <a:rPr lang="en-IN" altLang="en-US"/>
              <a:t>2. Message is passed to B. B is responsible to replicate the data.</a:t>
            </a:r>
            <a:endParaRPr lang="en-IN" altLang="en-US"/>
          </a:p>
          <a:p>
            <a:r>
              <a:rPr lang="en-IN" altLang="en-US"/>
              <a:t>3. Read Request comes to B. B releases the data and is responsible to clean up the data from the replicas.</a:t>
            </a:r>
            <a:endParaRPr lang="en-I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7" name="Content Placeholder 6"/>
          <p:cNvPicPr>
            <a:picLocks noChangeAspect="1"/>
          </p:cNvPicPr>
          <p:nvPr>
            <p:ph sz="half" idx="1"/>
          </p:nvPr>
        </p:nvPicPr>
        <p:blipFill>
          <a:blip r:embed="rId1"/>
          <a:stretch>
            <a:fillRect/>
          </a:stretch>
        </p:blipFill>
        <p:spPr>
          <a:xfrm>
            <a:off x="838200" y="2543810"/>
            <a:ext cx="5181600" cy="2914650"/>
          </a:xfrm>
          <a:prstGeom prst="rect">
            <a:avLst/>
          </a:prstGeom>
        </p:spPr>
      </p:pic>
      <p:pic>
        <p:nvPicPr>
          <p:cNvPr id="8" name="Content Placeholder 7"/>
          <p:cNvPicPr>
            <a:picLocks noChangeAspect="1"/>
          </p:cNvPicPr>
          <p:nvPr>
            <p:ph sz="half" idx="2"/>
          </p:nvPr>
        </p:nvPicPr>
        <p:blipFill>
          <a:blip r:embed="rId1"/>
          <a:stretch>
            <a:fillRect/>
          </a:stretch>
        </p:blipFill>
        <p:spPr>
          <a:xfrm>
            <a:off x="6172200" y="2543810"/>
            <a:ext cx="5181600" cy="2914650"/>
          </a:xfrm>
          <a:prstGeom prst="rect">
            <a:avLst/>
          </a:prstGeom>
        </p:spPr>
      </p:pic>
      <p:pic>
        <p:nvPicPr>
          <p:cNvPr id="9" name="Picture 8"/>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2543810"/>
            <a:ext cx="5181600" cy="2914650"/>
          </a:xfrm>
          <a:prstGeom prst="rect">
            <a:avLst/>
          </a:prstGeom>
        </p:spPr>
      </p:pic>
      <p:pic>
        <p:nvPicPr>
          <p:cNvPr id="6" name="Content Placeholder 5"/>
          <p:cNvPicPr>
            <a:picLocks noChangeAspect="1"/>
          </p:cNvPicPr>
          <p:nvPr>
            <p:ph sz="half" idx="2"/>
          </p:nvPr>
        </p:nvPicPr>
        <p:blipFill>
          <a:blip r:embed="rId1"/>
          <a:stretch>
            <a:fillRect/>
          </a:stretch>
        </p:blipFill>
        <p:spPr>
          <a:xfrm>
            <a:off x="6172200" y="2543810"/>
            <a:ext cx="5181600" cy="2914650"/>
          </a:xfrm>
          <a:prstGeom prst="rect">
            <a:avLst/>
          </a:prstGeom>
        </p:spPr>
      </p:pic>
      <p:pic>
        <p:nvPicPr>
          <p:cNvPr id="7" name="Picture 6"/>
          <p:cNvPicPr>
            <a:picLocks noChangeAspect="1"/>
          </p:cNvPicPr>
          <p:nvPr/>
        </p:nvPicPr>
        <p:blipFill>
          <a:blip r:embed="rId1"/>
          <a:stretch>
            <a:fillRect/>
          </a:stretch>
        </p:blipFill>
        <p:spPr>
          <a:xfrm>
            <a:off x="0" y="0"/>
            <a:ext cx="12192000" cy="6858000"/>
          </a:xfrm>
          <a:prstGeom prst="rect">
            <a:avLst/>
          </a:prstGeom>
        </p:spPr>
      </p:pic>
      <p:sp>
        <p:nvSpPr>
          <p:cNvPr id="24" name="Text Box 23"/>
          <p:cNvSpPr txBox="1"/>
          <p:nvPr/>
        </p:nvSpPr>
        <p:spPr>
          <a:xfrm>
            <a:off x="3295015" y="4551045"/>
            <a:ext cx="6053455" cy="2306955"/>
          </a:xfrm>
          <a:prstGeom prst="rect">
            <a:avLst/>
          </a:prstGeom>
          <a:noFill/>
        </p:spPr>
        <p:txBody>
          <a:bodyPr wrap="square" rtlCol="0">
            <a:spAutoFit/>
          </a:bodyPr>
          <a:p>
            <a:pPr algn="just"/>
            <a:r>
              <a:rPr lang="en-IN" altLang="en-US"/>
              <a:t>1. Message comes to FS. It consults MS to find the which cluster stores the data for this Queue_id.</a:t>
            </a:r>
            <a:endParaRPr lang="en-IN" altLang="en-US"/>
          </a:p>
          <a:p>
            <a:pPr algn="just"/>
            <a:r>
              <a:rPr lang="en-IN" altLang="en-US"/>
              <a:t>2. FS selects a random node in this cluster as a leader. In this case A.</a:t>
            </a:r>
            <a:endParaRPr lang="en-IN" altLang="en-US"/>
          </a:p>
          <a:p>
            <a:pPr algn="just"/>
            <a:r>
              <a:rPr lang="en-IN" altLang="en-US"/>
              <a:t>3. Read Request comes to FS. It again consults MS and selects a random node. In this case C. C becomes the leader and releases the data and is responsible to clean up the data from the replicas.</a:t>
            </a:r>
            <a:endParaRPr lang="en-I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2543810"/>
            <a:ext cx="5181600" cy="2914650"/>
          </a:xfrm>
          <a:prstGeom prst="rect">
            <a:avLst/>
          </a:prstGeom>
        </p:spPr>
      </p:pic>
      <p:pic>
        <p:nvPicPr>
          <p:cNvPr id="6" name="Content Placeholder 5"/>
          <p:cNvPicPr>
            <a:picLocks noChangeAspect="1"/>
          </p:cNvPicPr>
          <p:nvPr>
            <p:ph sz="half" idx="2"/>
          </p:nvPr>
        </p:nvPicPr>
        <p:blipFill>
          <a:blip r:embed="rId1"/>
          <a:stretch>
            <a:fillRect/>
          </a:stretch>
        </p:blipFill>
        <p:spPr>
          <a:xfrm>
            <a:off x="6172200" y="2543810"/>
            <a:ext cx="5181600" cy="2914650"/>
          </a:xfrm>
          <a:prstGeom prst="rect">
            <a:avLst/>
          </a:prstGeom>
        </p:spPr>
      </p:pic>
      <p:pic>
        <p:nvPicPr>
          <p:cNvPr id="7" name="Picture 6"/>
          <p:cNvPicPr>
            <a:picLocks noChangeAspect="1"/>
          </p:cNvPicPr>
          <p:nvPr/>
        </p:nvPicPr>
        <p:blipFill>
          <a:blip r:embed="rId1"/>
          <a:stretch>
            <a:fillRect/>
          </a:stretch>
        </p:blipFill>
        <p:spPr>
          <a:xfrm>
            <a:off x="0" y="0"/>
            <a:ext cx="12192000" cy="6858000"/>
          </a:xfrm>
          <a:prstGeom prst="rect">
            <a:avLst/>
          </a:prstGeom>
        </p:spPr>
      </p:pic>
      <p:pic>
        <p:nvPicPr>
          <p:cNvPr id="8" name="Picture 7"/>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2543810"/>
            <a:ext cx="5181600" cy="2914650"/>
          </a:xfrm>
          <a:prstGeom prst="rect">
            <a:avLst/>
          </a:prstGeom>
        </p:spPr>
      </p:pic>
      <p:pic>
        <p:nvPicPr>
          <p:cNvPr id="6" name="Content Placeholder 5"/>
          <p:cNvPicPr>
            <a:picLocks noChangeAspect="1"/>
          </p:cNvPicPr>
          <p:nvPr>
            <p:ph sz="half" idx="2"/>
          </p:nvPr>
        </p:nvPicPr>
        <p:blipFill>
          <a:blip r:embed="rId1"/>
          <a:stretch>
            <a:fillRect/>
          </a:stretch>
        </p:blipFill>
        <p:spPr>
          <a:xfrm>
            <a:off x="6172200" y="2543810"/>
            <a:ext cx="5181600" cy="2914650"/>
          </a:xfrm>
          <a:prstGeom prst="rect">
            <a:avLst/>
          </a:prstGeom>
        </p:spPr>
      </p:pic>
      <p:pic>
        <p:nvPicPr>
          <p:cNvPr id="7" name="Picture 6"/>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838200" y="2543810"/>
            <a:ext cx="5181600" cy="2914650"/>
          </a:xfrm>
          <a:prstGeom prst="rect">
            <a:avLst/>
          </a:prstGeom>
        </p:spPr>
      </p:pic>
      <p:pic>
        <p:nvPicPr>
          <p:cNvPr id="6" name="Content Placeholder 5"/>
          <p:cNvPicPr>
            <a:picLocks noChangeAspect="1"/>
          </p:cNvPicPr>
          <p:nvPr>
            <p:ph sz="half" idx="2"/>
          </p:nvPr>
        </p:nvPicPr>
        <p:blipFill>
          <a:blip r:embed="rId1"/>
          <a:stretch>
            <a:fillRect/>
          </a:stretch>
        </p:blipFill>
        <p:spPr>
          <a:xfrm>
            <a:off x="6172200" y="2543810"/>
            <a:ext cx="5181600" cy="2914650"/>
          </a:xfrm>
          <a:prstGeom prst="rect">
            <a:avLst/>
          </a:prstGeom>
        </p:spPr>
      </p:pic>
      <p:pic>
        <p:nvPicPr>
          <p:cNvPr id="7" name="Picture 6"/>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67360" y="535305"/>
            <a:ext cx="11246485" cy="5641975"/>
          </a:xfrm>
        </p:spPr>
        <p:txBody>
          <a:bodyPr/>
          <a:p>
            <a:r>
              <a:rPr lang="en-IN" altLang="en-US"/>
              <a:t>Queue Creation and Deletion</a:t>
            </a:r>
            <a:endParaRPr lang="en-IN" altLang="en-US"/>
          </a:p>
          <a:p>
            <a:pPr lvl="1"/>
            <a:r>
              <a:rPr lang="en-IN" altLang="en-US"/>
              <a:t>Queue creation has 2 options - </a:t>
            </a:r>
            <a:endParaRPr lang="en-IN" altLang="en-US"/>
          </a:p>
          <a:p>
            <a:pPr marL="914400" lvl="2" indent="0">
              <a:buNone/>
            </a:pPr>
            <a:r>
              <a:rPr lang="en-IN" altLang="en-US"/>
              <a:t>1. Create the queue automatically when the request for a message comes to Frontend service. </a:t>
            </a:r>
            <a:endParaRPr lang="en-IN" altLang="en-US"/>
          </a:p>
          <a:p>
            <a:pPr marL="914400" lvl="2" indent="0">
              <a:buNone/>
            </a:pPr>
            <a:r>
              <a:rPr lang="en-IN" altLang="en-US"/>
              <a:t>2. Expose and API for queue creation. API is a better option as we have control over queue creation parameters.</a:t>
            </a:r>
            <a:endParaRPr lang="en-IN" altLang="en-US"/>
          </a:p>
          <a:p>
            <a:pPr lvl="1"/>
            <a:r>
              <a:rPr lang="en-IN" altLang="en-US"/>
              <a:t>Queue deletion - a bit controversial. expose console access to admins for deletion.</a:t>
            </a:r>
            <a:endParaRPr lang="en-IN" altLang="en-US"/>
          </a:p>
          <a:p>
            <a:pPr lvl="0"/>
            <a:r>
              <a:rPr lang="en-IN" altLang="en-US"/>
              <a:t>Message Deletion - 2 options</a:t>
            </a:r>
            <a:endParaRPr lang="en-IN" altLang="en-US"/>
          </a:p>
          <a:p>
            <a:pPr lvl="1"/>
            <a:r>
              <a:rPr lang="en-IN" altLang="en-US"/>
              <a:t>Option 1 - Donot delete the message once delivered. The consumer is responsible for deletion.</a:t>
            </a:r>
            <a:endParaRPr lang="en-IN" altLang="en-US"/>
          </a:p>
          <a:p>
            <a:pPr lvl="1"/>
            <a:r>
              <a:rPr lang="en-IN" altLang="en-US"/>
              <a:t>Option 2 - Donot delete the message once delivered. Mark them as invisible. Run a periodic job to delete invisible messages.</a:t>
            </a:r>
            <a:endParaRPr lang="en-IN" altLang="en-US"/>
          </a:p>
          <a:p>
            <a:pPr lvl="0"/>
            <a:r>
              <a:rPr lang="en-IN" altLang="en-US"/>
              <a:t>Message Replication - </a:t>
            </a:r>
            <a:endParaRPr lang="en-IN" altLang="en-US"/>
          </a:p>
          <a:p>
            <a:pPr lvl="1"/>
            <a:r>
              <a:rPr lang="en-IN" altLang="en-US"/>
              <a:t>Synchronous replication : guarantees high durability and less latency.</a:t>
            </a:r>
            <a:endParaRPr lang="en-IN" altLang="en-US"/>
          </a:p>
          <a:p>
            <a:pPr lvl="1"/>
            <a:r>
              <a:rPr lang="en-IN" altLang="en-US"/>
              <a:t>Asynchronous replication : less durability and high latency.</a:t>
            </a:r>
            <a:endParaRPr lang="en-I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1"/>
          </p:nvPr>
        </p:nvSpPr>
        <p:spPr>
          <a:xfrm>
            <a:off x="467360" y="535305"/>
            <a:ext cx="11246485" cy="5641975"/>
          </a:xfrm>
        </p:spPr>
        <p:txBody>
          <a:bodyPr/>
          <a:p>
            <a:r>
              <a:rPr lang="en-IN" altLang="en-US"/>
              <a:t>Queue Creation and Deletion</a:t>
            </a:r>
            <a:endParaRPr lang="en-IN" altLang="en-US"/>
          </a:p>
          <a:p>
            <a:pPr lvl="1"/>
            <a:r>
              <a:rPr lang="en-IN" altLang="en-US"/>
              <a:t>Queue creation has 2 options - </a:t>
            </a:r>
            <a:endParaRPr lang="en-IN" altLang="en-US"/>
          </a:p>
          <a:p>
            <a:pPr marL="914400" lvl="2" indent="0">
              <a:buNone/>
            </a:pPr>
            <a:r>
              <a:rPr lang="en-IN" altLang="en-US"/>
              <a:t>1. Create the queue automatically when the request for a message comes to Frontend service. </a:t>
            </a:r>
            <a:endParaRPr lang="en-IN" altLang="en-US"/>
          </a:p>
          <a:p>
            <a:pPr marL="914400" lvl="2" indent="0">
              <a:buNone/>
            </a:pPr>
            <a:r>
              <a:rPr lang="en-IN" altLang="en-US"/>
              <a:t>2. Expose and API for queue creation. API is a better option as we have control over queue creation parameters.</a:t>
            </a:r>
            <a:endParaRPr lang="en-IN" altLang="en-US"/>
          </a:p>
          <a:p>
            <a:pPr lvl="1"/>
            <a:r>
              <a:rPr lang="en-IN" altLang="en-US"/>
              <a:t>Queue deletion - a bit controversial. expose console access to admins for deletion.</a:t>
            </a:r>
            <a:endParaRPr lang="en-IN" altLang="en-US"/>
          </a:p>
          <a:p>
            <a:pPr lvl="0"/>
            <a:r>
              <a:rPr lang="en-IN" altLang="en-US"/>
              <a:t>Message Deletion - 2 options</a:t>
            </a:r>
            <a:endParaRPr lang="en-IN" altLang="en-US"/>
          </a:p>
          <a:p>
            <a:pPr lvl="1"/>
            <a:r>
              <a:rPr lang="en-IN" altLang="en-US"/>
              <a:t>Option 1 - Donot delete the message once delivered. The consumer is responsible for deletion.</a:t>
            </a:r>
            <a:endParaRPr lang="en-IN" altLang="en-US"/>
          </a:p>
          <a:p>
            <a:pPr lvl="1"/>
            <a:r>
              <a:rPr lang="en-IN" altLang="en-US"/>
              <a:t>Option 2 - Donot delete the message once delivered. Mark them as invisible. Run a periodic job to delete invisible messages.</a:t>
            </a:r>
            <a:endParaRPr lang="en-IN" altLang="en-US"/>
          </a:p>
          <a:p>
            <a:pPr lvl="0"/>
            <a:r>
              <a:rPr lang="en-IN" altLang="en-US"/>
              <a:t>Message Replication - </a:t>
            </a:r>
            <a:endParaRPr lang="en-IN" altLang="en-US"/>
          </a:p>
          <a:p>
            <a:pPr lvl="1"/>
            <a:r>
              <a:rPr lang="en-IN" altLang="en-US"/>
              <a:t>Synchronous replication : guarantees high durability and less latency.</a:t>
            </a:r>
            <a:endParaRPr lang="en-IN" altLang="en-US"/>
          </a:p>
          <a:p>
            <a:pPr lvl="1"/>
            <a:r>
              <a:rPr lang="en-IN" altLang="en-US"/>
              <a:t>Asynchronous replication : less durability and high latency.</a:t>
            </a:r>
            <a:endParaRPr lang="en-I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838200" y="461645"/>
            <a:ext cx="10727055" cy="5715635"/>
          </a:xfrm>
        </p:spPr>
        <p:txBody>
          <a:bodyPr>
            <a:normAutofit lnSpcReduction="20000"/>
          </a:bodyPr>
          <a:p>
            <a:r>
              <a:rPr lang="en-IN" altLang="en-US"/>
              <a:t>Push vs Pull</a:t>
            </a:r>
            <a:endParaRPr lang="en-IN" altLang="en-US"/>
          </a:p>
          <a:p>
            <a:pPr lvl="1"/>
            <a:r>
              <a:rPr lang="en-IN" altLang="en-US"/>
              <a:t>Pull model - Consumer constantly sends retrive message request to our broker. When a messsage is available then it is sent to the consumer.</a:t>
            </a:r>
            <a:endParaRPr lang="en-IN" altLang="en-US"/>
          </a:p>
          <a:p>
            <a:pPr lvl="1"/>
            <a:r>
              <a:rPr lang="en-IN" altLang="en-US"/>
              <a:t>Push model - Consumer doesnot constantly bombard the broker with retrieve calls. Instead conumer is notified as soon as a new message has arraived to the queue. </a:t>
            </a:r>
            <a:endParaRPr lang="en-IN" altLang="en-US"/>
          </a:p>
          <a:p>
            <a:pPr marL="457200" lvl="1" indent="0">
              <a:buNone/>
            </a:pPr>
            <a:r>
              <a:rPr lang="en-IN" altLang="en-US"/>
              <a:t>From the perspective pull is easier to implement. But from a consumer perspective, push is more convinient and it requires heavier implementation as we also need to maintain which consumer wants to listen to which queue.</a:t>
            </a:r>
            <a:endParaRPr lang="en-IN" altLang="en-US"/>
          </a:p>
          <a:p>
            <a:pPr marL="457200" lvl="1" indent="0">
              <a:buNone/>
            </a:pPr>
            <a:endParaRPr lang="en-IN" altLang="en-US"/>
          </a:p>
          <a:p>
            <a:pPr lvl="0"/>
            <a:r>
              <a:rPr lang="en-IN" altLang="en-US"/>
              <a:t>FIFO - We cannot guarantee the order in which the messages will be stored and consumed.</a:t>
            </a:r>
            <a:endParaRPr lang="en-IN" altLang="en-US"/>
          </a:p>
          <a:p>
            <a:pPr lvl="0"/>
            <a:r>
              <a:rPr lang="en-IN" altLang="en-US"/>
              <a:t>Security - Encryption like SSL over HTTP helps to protect message in transit</a:t>
            </a:r>
            <a:endParaRPr lang="en-IN" altLang="en-US"/>
          </a:p>
          <a:p>
            <a:pPr lvl="0"/>
            <a:r>
              <a:rPr lang="en-IN" altLang="en-US"/>
              <a:t>Monitoring - We need to monitor the microservices that we build. Each service that we build, has to emit data.</a:t>
            </a:r>
            <a:endParaRPr lang="en-I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1590" y="-28575"/>
            <a:ext cx="12209780" cy="68681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838200" y="450215"/>
            <a:ext cx="10705465" cy="5727065"/>
          </a:xfrm>
        </p:spPr>
        <p:txBody>
          <a:bodyPr/>
          <a:p>
            <a:pPr algn="just"/>
            <a:r>
              <a:rPr lang="en-IN" altLang="en-US"/>
              <a:t>Message Delivery Semantics-</a:t>
            </a:r>
            <a:endParaRPr lang="en-IN" altLang="en-US"/>
          </a:p>
          <a:p>
            <a:pPr marL="0" indent="0" algn="just">
              <a:buNone/>
            </a:pPr>
            <a:r>
              <a:rPr lang="en-IN" altLang="en-US"/>
              <a:t>Message Delivery Semantics means how many times the producer will retry in case of error or lost ack. </a:t>
            </a:r>
            <a:endParaRPr lang="en-IN" altLang="en-US"/>
          </a:p>
          <a:p>
            <a:pPr marL="0" indent="0" algn="just">
              <a:buNone/>
            </a:pPr>
            <a:r>
              <a:rPr lang="en-IN" altLang="en-US" b="1"/>
              <a:t>1. At least once semantics:</a:t>
            </a:r>
            <a:r>
              <a:rPr lang="en-IN" altLang="en-US"/>
              <a:t> if the producer receives an acknowledgement (ack) from the broker and acks=all, it means that the message has been written exactly once to the queues. However, if a producer ack times out or receives an error, it might retry sending the message assuming that the message was not written to the queue. If the broker had failed right before it sent the ack but after the message was successfully written to the queue, this retry leads to the message being written twice and hence delivered more than once to the end consumer. And everybody loves a cheerful giver, but this approach can lead to duplicated work and incorrect results.</a:t>
            </a:r>
            <a:endParaRPr lang="en-I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838200" y="386715"/>
            <a:ext cx="10843895" cy="5790565"/>
          </a:xfrm>
        </p:spPr>
        <p:txBody>
          <a:bodyPr>
            <a:normAutofit lnSpcReduction="10000"/>
          </a:bodyPr>
          <a:p>
            <a:pPr algn="just"/>
            <a:r>
              <a:rPr lang="en-US" b="1"/>
              <a:t>At most once semantics: </a:t>
            </a:r>
            <a:r>
              <a:rPr lang="en-US"/>
              <a:t>if the producer does not retry when an ack times out or returns an error, then the message might end up not being written to the </a:t>
            </a:r>
            <a:r>
              <a:rPr lang="en-IN" altLang="en-US"/>
              <a:t>queue</a:t>
            </a:r>
            <a:r>
              <a:rPr lang="en-US"/>
              <a:t>, and hence not delivered to the consumer. In most cases it will be, but in order to avoid the possibility of duplication, we accept that sometimes messages will not get through.</a:t>
            </a:r>
            <a:endParaRPr lang="en-US"/>
          </a:p>
          <a:p>
            <a:pPr algn="just"/>
            <a:r>
              <a:rPr lang="en-US" b="1"/>
              <a:t>Exactly once semantics:</a:t>
            </a:r>
            <a:r>
              <a:rPr lang="en-US"/>
              <a:t> even if a producer retries sending a message, it leads to the message being delivered exactly once to the end consumer. Exactly-once semantics is the most desirable guarantee, but also a poorly understood one. This is because it requires a cooperation between the messaging system itself and the application producing and consuming the messages. For instance, if after consuming a message successfully you rewind your consumer to a previous offset, you will receive all the messages from that offset to the latest one, all over again. This shows why the messaging system and the client application must cooperate to make exactly-once semantics happen.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3175" y="-4445"/>
            <a:ext cx="12198350" cy="68624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0160" y="6985"/>
            <a:ext cx="12204700" cy="68656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p:cNvPicPr>
            <a:picLocks noChangeAspect="1"/>
          </p:cNvPicPr>
          <p:nvPr>
            <p:ph sz="half" idx="1"/>
          </p:nvPr>
        </p:nvPicPr>
        <p:blipFill>
          <a:blip r:embed="rId1"/>
          <a:stretch>
            <a:fillRect/>
          </a:stretch>
        </p:blipFill>
        <p:spPr>
          <a:xfrm>
            <a:off x="-8255" y="-16510"/>
            <a:ext cx="12216130" cy="6871970"/>
          </a:xfrm>
          <a:prstGeom prst="rect">
            <a:avLst/>
          </a:prstGeom>
        </p:spPr>
      </p:pic>
      <p:pic>
        <p:nvPicPr>
          <p:cNvPr id="3" name="Content Placeholder 2"/>
          <p:cNvPicPr>
            <a:picLocks noChangeAspect="1"/>
          </p:cNvPicPr>
          <p:nvPr>
            <p:ph sz="half" idx="2"/>
          </p:nvPr>
        </p:nvPicPr>
        <p:blipFill>
          <a:blip r:embed="rId2"/>
          <a:stretch>
            <a:fillRect/>
          </a:stretch>
        </p:blipFill>
        <p:spPr>
          <a:xfrm>
            <a:off x="6356985" y="3037205"/>
            <a:ext cx="5488940" cy="36302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p:cNvPicPr>
            <a:picLocks noChangeAspect="1"/>
          </p:cNvPicPr>
          <p:nvPr>
            <p:ph sz="half" idx="1"/>
          </p:nvPr>
        </p:nvPicPr>
        <p:blipFill>
          <a:blip r:embed="rId1"/>
          <a:stretch>
            <a:fillRect/>
          </a:stretch>
        </p:blipFill>
        <p:spPr>
          <a:xfrm>
            <a:off x="-19050" y="-12065"/>
            <a:ext cx="12207875" cy="6866255"/>
          </a:xfrm>
          <a:prstGeom prst="rect">
            <a:avLst/>
          </a:prstGeom>
        </p:spPr>
      </p:pic>
      <p:pic>
        <p:nvPicPr>
          <p:cNvPr id="3" name="Content Placeholder 2"/>
          <p:cNvPicPr>
            <a:picLocks noChangeAspect="1"/>
          </p:cNvPicPr>
          <p:nvPr>
            <p:ph sz="half" idx="2"/>
          </p:nvPr>
        </p:nvPicPr>
        <p:blipFill>
          <a:blip r:embed="rId2"/>
          <a:stretch>
            <a:fillRect/>
          </a:stretch>
        </p:blipFill>
        <p:spPr>
          <a:xfrm>
            <a:off x="7517765" y="365125"/>
            <a:ext cx="4352290" cy="2641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4605" y="-24765"/>
            <a:ext cx="12218035" cy="6873240"/>
          </a:xfrm>
          <a:prstGeom prst="rect">
            <a:avLst/>
          </a:prstGeom>
        </p:spPr>
      </p:pic>
      <p:pic>
        <p:nvPicPr>
          <p:cNvPr id="3" name="Content Placeholder 2"/>
          <p:cNvPicPr>
            <a:picLocks noChangeAspect="1"/>
          </p:cNvPicPr>
          <p:nvPr>
            <p:ph sz="half" idx="2"/>
          </p:nvPr>
        </p:nvPicPr>
        <p:blipFill>
          <a:blip r:embed="rId2"/>
          <a:stretch>
            <a:fillRect/>
          </a:stretch>
        </p:blipFill>
        <p:spPr>
          <a:xfrm>
            <a:off x="7517765" y="365125"/>
            <a:ext cx="4352290" cy="2641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23495"/>
            <a:ext cx="12195810" cy="6861175"/>
          </a:xfrm>
          <a:prstGeom prst="rect">
            <a:avLst/>
          </a:prstGeom>
        </p:spPr>
      </p:pic>
      <p:pic>
        <p:nvPicPr>
          <p:cNvPr id="3" name="Content Placeholder 2"/>
          <p:cNvPicPr>
            <a:picLocks noChangeAspect="1"/>
          </p:cNvPicPr>
          <p:nvPr>
            <p:ph sz="half" idx="2"/>
          </p:nvPr>
        </p:nvPicPr>
        <p:blipFill>
          <a:blip r:embed="rId2"/>
          <a:stretch>
            <a:fillRect/>
          </a:stretch>
        </p:blipFill>
        <p:spPr>
          <a:xfrm>
            <a:off x="7517765" y="365125"/>
            <a:ext cx="4352290" cy="2641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6527</Words>
  <Application>WPS Presentation</Application>
  <PresentationFormat>Widescreen</PresentationFormat>
  <Paragraphs>94</Paragraphs>
  <Slides>31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vt:i4>
      </vt:variant>
      <vt:variant>
        <vt:lpstr>幻灯片标题</vt:lpstr>
      </vt:variant>
      <vt:variant>
        <vt:i4>31</vt:i4>
      </vt:variant>
    </vt:vector>
  </HeadingPairs>
  <TitlesOfParts>
    <vt:vector size="42" baseType="lpstr">
      <vt:lpstr>Arial</vt:lpstr>
      <vt:lpstr>SimSun</vt:lpstr>
      <vt:lpstr>Wingdings</vt:lpstr>
      <vt:lpstr>Calibri Light</vt:lpstr>
      <vt:lpstr>Calibri</vt:lpstr>
      <vt:lpstr>Microsoft YaHei</vt:lpstr>
      <vt:lpstr>Arial Unicode MS</vt:lpstr>
      <vt:lpstr>Office Theme</vt:lpstr>
      <vt:lpstr>Paint.Picture</vt:lpstr>
      <vt:lpstr>Paint.Picture</vt:lpstr>
      <vt:lpstr>Paint.Picture</vt:lpstr>
      <vt:lpstr>Distributed Message Queue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Message Queue</dc:title>
  <dc:creator/>
  <cp:lastModifiedBy>avish</cp:lastModifiedBy>
  <cp:revision>35</cp:revision>
  <dcterms:created xsi:type="dcterms:W3CDTF">2020-04-26T16:19:00Z</dcterms:created>
  <dcterms:modified xsi:type="dcterms:W3CDTF">2020-04-28T17:09:23Z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